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406788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69098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12166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16249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0988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2B1BAA1-B8F5-43ED-9F5F-92E2E9563806}" type="datetimeFigureOut">
              <a:rPr lang="en-CA" smtClean="0"/>
              <a:t>2022-09-16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045145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2B1BAA1-B8F5-43ED-9F5F-92E2E9563806}" type="datetimeFigureOut">
              <a:rPr lang="en-CA" smtClean="0"/>
              <a:t>2022-09-16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77379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853142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307273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95396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133114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B1BAA1-B8F5-43ED-9F5F-92E2E9563806}" type="datetimeFigureOut">
              <a:rPr lang="en-CA" smtClean="0"/>
              <a:t>2022-09-16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05077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256371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1BAA1-B8F5-43ED-9F5F-92E2E9563806}" type="datetimeFigureOut">
              <a:rPr lang="en-CA" smtClean="0"/>
              <a:t>2022-09-16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53566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B1BAA1-B8F5-43ED-9F5F-92E2E9563806}" type="datetimeFigureOut">
              <a:rPr lang="en-CA" smtClean="0"/>
              <a:t>2022-09-16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92625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2B1BAA1-B8F5-43ED-9F5F-92E2E9563806}" type="datetimeFigureOut">
              <a:rPr lang="en-CA" smtClean="0"/>
              <a:t>2022-09-16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73615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3498664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1BAA1-B8F5-43ED-9F5F-92E2E9563806}" type="datetimeFigureOut">
              <a:rPr lang="en-CA" smtClean="0"/>
              <a:t>2022-09-16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4C243F0-48A7-4E0C-9BA9-D9C4737D56FA}" type="slidenum">
              <a:rPr lang="en-CA" smtClean="0"/>
              <a:t>‹#›</a:t>
            </a:fld>
            <a:endParaRPr lang="en-CA"/>
          </a:p>
        </p:txBody>
      </p:sp>
    </p:spTree>
    <p:extLst>
      <p:ext uri="{BB962C8B-B14F-4D97-AF65-F5344CB8AC3E}">
        <p14:creationId xmlns:p14="http://schemas.microsoft.com/office/powerpoint/2010/main" val="2953720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2B1BAA1-B8F5-43ED-9F5F-92E2E9563806}" type="datetimeFigureOut">
              <a:rPr lang="en-CA" smtClean="0"/>
              <a:t>2022-09-16</a:t>
            </a:fld>
            <a:endParaRPr lang="en-C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C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4C243F0-48A7-4E0C-9BA9-D9C4737D56FA}" type="slidenum">
              <a:rPr lang="en-CA" smtClean="0"/>
              <a:t>‹#›</a:t>
            </a:fld>
            <a:endParaRPr lang="en-CA"/>
          </a:p>
        </p:txBody>
      </p:sp>
    </p:spTree>
    <p:extLst>
      <p:ext uri="{BB962C8B-B14F-4D97-AF65-F5344CB8AC3E}">
        <p14:creationId xmlns:p14="http://schemas.microsoft.com/office/powerpoint/2010/main" val="934412789"/>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 id="2147483733"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orm.jotform.com/222145124834247" TargetMode="External"/><Relationship Id="rId2" Type="http://schemas.openxmlformats.org/officeDocument/2006/relationships/hyperlink" Target="https://form.jotform.com/222145124834247?fbclid=IwAR2bU-LkBuLSJWdNAHC0xTLXoSiYwLDgqdbMCq21B6LSh4TvDIcaT0lU72E"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D4A0BB-9B96-6CF7-590C-63A6BEF82994}"/>
              </a:ext>
            </a:extLst>
          </p:cNvPr>
          <p:cNvSpPr>
            <a:spLocks noGrp="1"/>
          </p:cNvSpPr>
          <p:nvPr>
            <p:ph type="title"/>
          </p:nvPr>
        </p:nvSpPr>
        <p:spPr/>
        <p:txBody>
          <a:bodyPr/>
          <a:lstStyle/>
          <a:p>
            <a:r>
              <a:rPr lang="en-CA" dirty="0"/>
              <a:t>Coordinator of officials (COA)</a:t>
            </a:r>
          </a:p>
        </p:txBody>
      </p:sp>
      <p:sp>
        <p:nvSpPr>
          <p:cNvPr id="7" name="Content Placeholder 6">
            <a:extLst>
              <a:ext uri="{FF2B5EF4-FFF2-40B4-BE49-F238E27FC236}">
                <a16:creationId xmlns:a16="http://schemas.microsoft.com/office/drawing/2014/main" id="{B1BACB29-0F79-6BF2-A629-F1D1DA43EA4F}"/>
              </a:ext>
            </a:extLst>
          </p:cNvPr>
          <p:cNvSpPr>
            <a:spLocks noGrp="1"/>
          </p:cNvSpPr>
          <p:nvPr>
            <p:ph sz="quarter" idx="13"/>
          </p:nvPr>
        </p:nvSpPr>
        <p:spPr/>
        <p:txBody>
          <a:bodyPr/>
          <a:lstStyle/>
          <a:p>
            <a:r>
              <a:rPr lang="en-CA" dirty="0"/>
              <a:t>Role</a:t>
            </a:r>
          </a:p>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Organize and recruit officials and volunteers for home meets (and sometimes for away meets too to support other clubs)</a:t>
            </a:r>
          </a:p>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Update Swimming Canada officials accounts as people get deck evaluations for different positions</a:t>
            </a:r>
          </a:p>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Try my best to answer any questions that people have regarding officiating and volunteering in the club</a:t>
            </a:r>
          </a:p>
        </p:txBody>
      </p:sp>
    </p:spTree>
    <p:extLst>
      <p:ext uri="{BB962C8B-B14F-4D97-AF65-F5344CB8AC3E}">
        <p14:creationId xmlns:p14="http://schemas.microsoft.com/office/powerpoint/2010/main" val="3428778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8483C-CE01-7815-1514-34F3BDD50A6C}"/>
              </a:ext>
            </a:extLst>
          </p:cNvPr>
          <p:cNvSpPr>
            <a:spLocks noGrp="1"/>
          </p:cNvSpPr>
          <p:nvPr>
            <p:ph type="title"/>
          </p:nvPr>
        </p:nvSpPr>
        <p:spPr/>
        <p:txBody>
          <a:bodyPr/>
          <a:lstStyle/>
          <a:p>
            <a:r>
              <a:rPr lang="en-CA" dirty="0"/>
              <a:t>Officiating/volunteering</a:t>
            </a:r>
          </a:p>
        </p:txBody>
      </p:sp>
      <p:sp>
        <p:nvSpPr>
          <p:cNvPr id="3" name="Content Placeholder 2">
            <a:extLst>
              <a:ext uri="{FF2B5EF4-FFF2-40B4-BE49-F238E27FC236}">
                <a16:creationId xmlns:a16="http://schemas.microsoft.com/office/drawing/2014/main" id="{AD49D559-18F6-E66B-309C-274C45E4467A}"/>
              </a:ext>
            </a:extLst>
          </p:cNvPr>
          <p:cNvSpPr>
            <a:spLocks noGrp="1"/>
          </p:cNvSpPr>
          <p:nvPr>
            <p:ph sz="quarter" idx="13"/>
          </p:nvPr>
        </p:nvSpPr>
        <p:spPr/>
        <p:txBody>
          <a:bodyPr/>
          <a:lstStyle/>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At registration you paid a volunteer bond that will be refunding upon accumulation of the required volunteer points</a:t>
            </a:r>
          </a:p>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Points can be earned at home meets by volunteering or officiating – there is an expectation for all RODS families to volunteer at our home meets.  Meets required a lot of volunteers to run and are a great way for our kids to get an opportunity to race and for the club to ear money</a:t>
            </a:r>
          </a:p>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You can also earn points officiating at away meets (email the office to let them know you’ve officiated at an away meet), being on the board or a subcommittee, coordinating fundraising </a:t>
            </a:r>
            <a:r>
              <a:rPr lang="en-CA" sz="1800" dirty="0" err="1">
                <a:effectLst/>
                <a:latin typeface="Calibri" panose="020F0502020204030204" pitchFamily="34" charset="0"/>
                <a:ea typeface="Calibri" panose="020F0502020204030204" pitchFamily="34" charset="0"/>
                <a:cs typeface="Times New Roman" panose="02020603050405020304" pitchFamily="18" charset="0"/>
              </a:rPr>
              <a:t>opporutnities</a:t>
            </a:r>
            <a:r>
              <a:rPr lang="en-CA" sz="1800" dirty="0">
                <a:effectLst/>
                <a:latin typeface="Calibri" panose="020F0502020204030204" pitchFamily="34" charset="0"/>
                <a:ea typeface="Calibri" panose="020F0502020204030204" pitchFamily="34" charset="0"/>
                <a:cs typeface="Times New Roman" panose="02020603050405020304" pitchFamily="18" charset="0"/>
              </a:rPr>
              <a:t>, etc.  There is a full list of the points associated with different positions on the website (members </a:t>
            </a:r>
            <a:r>
              <a:rPr lang="en-CA" sz="18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CA" sz="1800" dirty="0">
                <a:effectLst/>
                <a:latin typeface="Calibri" panose="020F0502020204030204" pitchFamily="34" charset="0"/>
                <a:ea typeface="Calibri" panose="020F0502020204030204" pitchFamily="34" charset="0"/>
                <a:cs typeface="Times New Roman" panose="02020603050405020304" pitchFamily="18" charset="0"/>
              </a:rPr>
              <a:t> policies &amp; articles </a:t>
            </a:r>
            <a:r>
              <a:rPr lang="en-CA" sz="18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CA" sz="1800" dirty="0">
                <a:effectLst/>
                <a:latin typeface="Calibri" panose="020F0502020204030204" pitchFamily="34" charset="0"/>
                <a:ea typeface="Calibri" panose="020F0502020204030204" pitchFamily="34" charset="0"/>
                <a:cs typeface="Times New Roman" panose="02020603050405020304" pitchFamily="18" charset="0"/>
              </a:rPr>
              <a:t> volunteer chart</a:t>
            </a:r>
          </a:p>
          <a:p>
            <a:endParaRPr lang="en-CA" dirty="0"/>
          </a:p>
        </p:txBody>
      </p:sp>
    </p:spTree>
    <p:extLst>
      <p:ext uri="{BB962C8B-B14F-4D97-AF65-F5344CB8AC3E}">
        <p14:creationId xmlns:p14="http://schemas.microsoft.com/office/powerpoint/2010/main" val="407962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CAB94-F580-0104-3E18-08861926CAA8}"/>
              </a:ext>
            </a:extLst>
          </p:cNvPr>
          <p:cNvSpPr>
            <a:spLocks noGrp="1"/>
          </p:cNvSpPr>
          <p:nvPr>
            <p:ph type="title"/>
          </p:nvPr>
        </p:nvSpPr>
        <p:spPr/>
        <p:txBody>
          <a:bodyPr/>
          <a:lstStyle/>
          <a:p>
            <a:r>
              <a:rPr lang="en-CA" dirty="0"/>
              <a:t>Officials Certification</a:t>
            </a:r>
          </a:p>
        </p:txBody>
      </p:sp>
      <p:sp>
        <p:nvSpPr>
          <p:cNvPr id="3" name="Content Placeholder 2">
            <a:extLst>
              <a:ext uri="{FF2B5EF4-FFF2-40B4-BE49-F238E27FC236}">
                <a16:creationId xmlns:a16="http://schemas.microsoft.com/office/drawing/2014/main" id="{8D58AFE8-E7B7-A119-C2B7-311F24F0F3B8}"/>
              </a:ext>
            </a:extLst>
          </p:cNvPr>
          <p:cNvSpPr>
            <a:spLocks noGrp="1"/>
          </p:cNvSpPr>
          <p:nvPr>
            <p:ph sz="quarter" idx="13"/>
          </p:nvPr>
        </p:nvSpPr>
        <p:spPr>
          <a:xfrm>
            <a:off x="276741" y="1977949"/>
            <a:ext cx="6667755" cy="4472278"/>
          </a:xfrm>
        </p:spPr>
        <p:txBody>
          <a:bodyPr>
            <a:normAutofit/>
          </a:bodyPr>
          <a:lstStyle/>
          <a:p>
            <a:pPr marL="342900" lvl="0" indent="-342900">
              <a:lnSpc>
                <a:spcPct val="107000"/>
              </a:lnSpc>
              <a:buFont typeface="Calibri" panose="020F050202020403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Encourage all families to not only get certified but to continue along the certification pathway.  At our meets we require officials at all levels and ideally we want families from our club to be able to fill these positions. </a:t>
            </a:r>
          </a:p>
          <a:p>
            <a:pPr marL="342900" indent="-342900">
              <a:lnSpc>
                <a:spcPct val="107000"/>
              </a:lnSpc>
              <a:buFont typeface="Calibri" panose="020F0502020204030204" pitchFamily="34" charset="0"/>
              <a:buChar char="-"/>
            </a:pPr>
            <a:r>
              <a:rPr lang="en-CA" sz="1800" dirty="0">
                <a:latin typeface="Calibri" panose="020F0502020204030204" pitchFamily="34" charset="0"/>
                <a:ea typeface="Calibri" panose="020F0502020204030204" pitchFamily="34" charset="0"/>
                <a:cs typeface="Times New Roman" panose="02020603050405020304" pitchFamily="18" charset="0"/>
              </a:rPr>
              <a:t>If you are new to officiating you need to register as an official with swim </a:t>
            </a:r>
            <a:r>
              <a:rPr lang="en-CA" sz="1800" dirty="0" err="1">
                <a:latin typeface="Calibri" panose="020F0502020204030204" pitchFamily="34" charset="0"/>
                <a:ea typeface="Calibri" panose="020F0502020204030204" pitchFamily="34" charset="0"/>
                <a:cs typeface="Times New Roman" panose="02020603050405020304" pitchFamily="18" charset="0"/>
              </a:rPr>
              <a:t>sask</a:t>
            </a:r>
            <a:r>
              <a:rPr lang="en-CA" sz="1800" dirty="0">
                <a:solidFill>
                  <a:srgbClr val="050505"/>
                </a:solidFill>
                <a:effectLst/>
                <a:latin typeface="Helvetica" panose="020B0604020202020204" pitchFamily="34" charset="0"/>
                <a:ea typeface="Times New Roman" panose="02020603050405020304" pitchFamily="18" charset="0"/>
                <a:cs typeface="Calibri" panose="020F0502020204030204" pitchFamily="34" charset="0"/>
              </a:rPr>
              <a:t>: </a:t>
            </a:r>
            <a:r>
              <a:rPr lang="en-CA" sz="1800" u="none" strike="noStrike" dirty="0">
                <a:solidFill>
                  <a:srgbClr val="050505"/>
                </a:solidFill>
                <a:effectLst/>
                <a:latin typeface="Helvetica" panose="020B0604020202020204" pitchFamily="34" charset="0"/>
                <a:ea typeface="Times New Roman" panose="02020603050405020304" pitchFamily="18" charset="0"/>
                <a:cs typeface="Calibri" panose="020F0502020204030204" pitchFamily="34" charset="0"/>
                <a:hlinkClick r:id="rId2"/>
              </a:rPr>
              <a:t>https://form.jotform.com/222145124834247</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latin typeface="Calibri" panose="020F0502020204030204" pitchFamily="34" charset="0"/>
                <a:ea typeface="Calibri" panose="020F0502020204030204" pitchFamily="34" charset="0"/>
                <a:cs typeface="Times New Roman" panose="02020603050405020304" pitchFamily="18" charset="0"/>
              </a:rPr>
              <a:t>For those families who have officiated in the past you need to activate your account with swim </a:t>
            </a:r>
            <a:r>
              <a:rPr lang="en-CA" sz="1800" dirty="0" err="1">
                <a:latin typeface="Calibri" panose="020F0502020204030204" pitchFamily="34" charset="0"/>
                <a:ea typeface="Calibri" panose="020F0502020204030204" pitchFamily="34" charset="0"/>
                <a:cs typeface="Times New Roman" panose="02020603050405020304" pitchFamily="18" charset="0"/>
              </a:rPr>
              <a:t>sask</a:t>
            </a:r>
            <a:r>
              <a:rPr lang="en-CA" sz="1800" dirty="0">
                <a:solidFill>
                  <a:srgbClr val="050505"/>
                </a:solidFill>
                <a:effectLst/>
                <a:latin typeface="Helvetica" panose="020B0604020202020204" pitchFamily="34" charset="0"/>
                <a:ea typeface="Times New Roman" panose="02020603050405020304" pitchFamily="18" charset="0"/>
                <a:cs typeface="Calibri" panose="020F0502020204030204" pitchFamily="34" charset="0"/>
              </a:rPr>
              <a:t>: </a:t>
            </a:r>
            <a:r>
              <a:rPr lang="en-CA" sz="1800" u="sng" dirty="0">
                <a:solidFill>
                  <a:srgbClr val="050505"/>
                </a:solidFill>
                <a:effectLst/>
                <a:latin typeface="Helvetica" panose="020B0604020202020204" pitchFamily="34" charset="0"/>
                <a:ea typeface="Times New Roman" panose="02020603050405020304" pitchFamily="18" charset="0"/>
                <a:cs typeface="Calibri" panose="020F0502020204030204" pitchFamily="34" charset="0"/>
                <a:hlinkClick r:id="rId3"/>
              </a:rPr>
              <a:t>https://form.jotform.com/222145124834247</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pic>
        <p:nvPicPr>
          <p:cNvPr id="5" name="Picture 4">
            <a:extLst>
              <a:ext uri="{FF2B5EF4-FFF2-40B4-BE49-F238E27FC236}">
                <a16:creationId xmlns:a16="http://schemas.microsoft.com/office/drawing/2014/main" id="{86CEFFFB-37BE-3267-EC6B-187F1129AA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0788" y="1905755"/>
            <a:ext cx="4544471" cy="4544471"/>
          </a:xfrm>
          <a:prstGeom prst="rect">
            <a:avLst/>
          </a:prstGeom>
        </p:spPr>
      </p:pic>
    </p:spTree>
    <p:extLst>
      <p:ext uri="{BB962C8B-B14F-4D97-AF65-F5344CB8AC3E}">
        <p14:creationId xmlns:p14="http://schemas.microsoft.com/office/powerpoint/2010/main" val="3637482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68545-2B78-2F2D-4BA1-2AA5E400FBF9}"/>
              </a:ext>
            </a:extLst>
          </p:cNvPr>
          <p:cNvSpPr>
            <a:spLocks noGrp="1"/>
          </p:cNvSpPr>
          <p:nvPr>
            <p:ph type="title"/>
          </p:nvPr>
        </p:nvSpPr>
        <p:spPr/>
        <p:txBody>
          <a:bodyPr/>
          <a:lstStyle/>
          <a:p>
            <a:r>
              <a:rPr lang="en-CA" dirty="0"/>
              <a:t>Officials certification</a:t>
            </a:r>
          </a:p>
        </p:txBody>
      </p:sp>
      <p:pic>
        <p:nvPicPr>
          <p:cNvPr id="5" name="Content Placeholder 4">
            <a:extLst>
              <a:ext uri="{FF2B5EF4-FFF2-40B4-BE49-F238E27FC236}">
                <a16:creationId xmlns:a16="http://schemas.microsoft.com/office/drawing/2014/main" id="{35D0C9D5-1DAB-3939-231F-01278396CF11}"/>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23158" y="1811747"/>
            <a:ext cx="4498485" cy="4498485"/>
          </a:xfrm>
        </p:spPr>
      </p:pic>
      <p:pic>
        <p:nvPicPr>
          <p:cNvPr id="7" name="Picture 6">
            <a:extLst>
              <a:ext uri="{FF2B5EF4-FFF2-40B4-BE49-F238E27FC236}">
                <a16:creationId xmlns:a16="http://schemas.microsoft.com/office/drawing/2014/main" id="{9CFF1DBD-1219-A13D-1801-162E2379CE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4643" y="1811746"/>
            <a:ext cx="4498484" cy="4498484"/>
          </a:xfrm>
          <a:prstGeom prst="rect">
            <a:avLst/>
          </a:prstGeom>
        </p:spPr>
      </p:pic>
    </p:spTree>
    <p:extLst>
      <p:ext uri="{BB962C8B-B14F-4D97-AF65-F5344CB8AC3E}">
        <p14:creationId xmlns:p14="http://schemas.microsoft.com/office/powerpoint/2010/main" val="382236248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Droplet</Template>
  <TotalTime>11</TotalTime>
  <Words>296</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Helvetica</vt:lpstr>
      <vt:lpstr>Tw Cen MT</vt:lpstr>
      <vt:lpstr>Droplet</vt:lpstr>
      <vt:lpstr>Coordinator of officials (COA)</vt:lpstr>
      <vt:lpstr>Officiating/volunteering</vt:lpstr>
      <vt:lpstr>Officials Certification</vt:lpstr>
      <vt:lpstr>Officials certification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of officials (COA)</dc:title>
  <dc:creator>Orenda Pelzer</dc:creator>
  <cp:lastModifiedBy>Owner</cp:lastModifiedBy>
  <cp:revision>1</cp:revision>
  <dcterms:created xsi:type="dcterms:W3CDTF">2022-09-14T01:02:37Z</dcterms:created>
  <dcterms:modified xsi:type="dcterms:W3CDTF">2022-09-16T23:59:12Z</dcterms:modified>
</cp:coreProperties>
</file>